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99" r:id="rId4"/>
    <p:sldId id="302" r:id="rId5"/>
    <p:sldId id="310" r:id="rId6"/>
    <p:sldId id="308" r:id="rId7"/>
    <p:sldId id="311" r:id="rId8"/>
    <p:sldId id="312" r:id="rId9"/>
    <p:sldId id="313" r:id="rId10"/>
    <p:sldId id="314" r:id="rId11"/>
    <p:sldId id="315" r:id="rId12"/>
    <p:sldId id="316" r:id="rId13"/>
    <p:sldId id="295" r:id="rId14"/>
  </p:sldIdLst>
  <p:sldSz cx="9144000" cy="6858000" type="screen4x3"/>
  <p:notesSz cx="6662738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1F7D"/>
    <a:srgbClr val="2A4983"/>
    <a:srgbClr val="E68135"/>
    <a:srgbClr val="FF0C77"/>
    <a:srgbClr val="00C0FF"/>
    <a:srgbClr val="C1D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2" autoAdjust="0"/>
    <p:restoredTop sz="94693" autoAdjust="0"/>
  </p:normalViewPr>
  <p:slideViewPr>
    <p:cSldViewPr snapToGrid="0" snapToObjects="1">
      <p:cViewPr>
        <p:scale>
          <a:sx n="94" d="100"/>
          <a:sy n="94" d="100"/>
        </p:scale>
        <p:origin x="-144" y="100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66104-3253-4CBB-8C92-624F5FC3A6D6}" type="datetimeFigureOut">
              <a:rPr lang="fr-BE" smtClean="0"/>
              <a:pPr/>
              <a:t>11/06/2013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C7AE0-3271-4BDD-9DCF-DC73A11721E1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55072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1EBD-4946-7D44-904A-433C61B9A1B4}" type="datetimeFigureOut">
              <a:rPr lang="fr-FR" smtClean="0"/>
              <a:pPr/>
              <a:t>11/06/2013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3844-E609-AA42-844C-F16D3B24B3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1EBD-4946-7D44-904A-433C61B9A1B4}" type="datetimeFigureOut">
              <a:rPr lang="fr-FR" smtClean="0"/>
              <a:pPr/>
              <a:t>11/06/2013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3844-E609-AA42-844C-F16D3B24B3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1EBD-4946-7D44-904A-433C61B9A1B4}" type="datetimeFigureOut">
              <a:rPr lang="fr-FR" smtClean="0"/>
              <a:pPr/>
              <a:t>11/06/2013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3844-E609-AA42-844C-F16D3B24B3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1EBD-4946-7D44-904A-433C61B9A1B4}" type="datetimeFigureOut">
              <a:rPr lang="fr-FR" smtClean="0"/>
              <a:pPr/>
              <a:t>11/06/2013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3844-E609-AA42-844C-F16D3B24B3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1EBD-4946-7D44-904A-433C61B9A1B4}" type="datetimeFigureOut">
              <a:rPr lang="fr-FR" smtClean="0"/>
              <a:pPr/>
              <a:t>11/06/2013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3844-E609-AA42-844C-F16D3B24B3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1EBD-4946-7D44-904A-433C61B9A1B4}" type="datetimeFigureOut">
              <a:rPr lang="fr-FR" smtClean="0"/>
              <a:pPr/>
              <a:t>11/06/2013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3844-E609-AA42-844C-F16D3B24B3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1EBD-4946-7D44-904A-433C61B9A1B4}" type="datetimeFigureOut">
              <a:rPr lang="fr-FR" smtClean="0"/>
              <a:pPr/>
              <a:t>11/06/2013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3844-E609-AA42-844C-F16D3B24B3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1EBD-4946-7D44-904A-433C61B9A1B4}" type="datetimeFigureOut">
              <a:rPr lang="fr-FR" smtClean="0"/>
              <a:pPr/>
              <a:t>11/06/2013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3844-E609-AA42-844C-F16D3B24B3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1EBD-4946-7D44-904A-433C61B9A1B4}" type="datetimeFigureOut">
              <a:rPr lang="fr-FR" smtClean="0"/>
              <a:pPr/>
              <a:t>11/06/2013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3844-E609-AA42-844C-F16D3B24B3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1EBD-4946-7D44-904A-433C61B9A1B4}" type="datetimeFigureOut">
              <a:rPr lang="fr-FR" smtClean="0"/>
              <a:pPr/>
              <a:t>11/06/2013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3844-E609-AA42-844C-F16D3B24B3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1EBD-4946-7D44-904A-433C61B9A1B4}" type="datetimeFigureOut">
              <a:rPr lang="fr-FR" smtClean="0"/>
              <a:pPr/>
              <a:t>11/06/2013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3844-E609-AA42-844C-F16D3B24B3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51EBD-4946-7D44-904A-433C61B9A1B4}" type="datetimeFigureOut">
              <a:rPr lang="fr-FR" smtClean="0"/>
              <a:pPr/>
              <a:t>11/06/2013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53844-E609-AA42-844C-F16D3B24B3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rdlf2013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PPT-mon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84250"/>
          </a:xfrm>
          <a:prstGeom prst="rect">
            <a:avLst/>
          </a:prstGeom>
        </p:spPr>
      </p:pic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sz="3600" dirty="0" smtClean="0"/>
              <a:t>Assises culturelles de la Wallonie picarde</a:t>
            </a:r>
            <a:endParaRPr lang="fr-BE" sz="3600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sz="2800" dirty="0" smtClean="0"/>
              <a:t>Recherche action 2010-2012</a:t>
            </a:r>
          </a:p>
          <a:p>
            <a:r>
              <a:rPr lang="fr-BE" sz="2800" dirty="0" smtClean="0"/>
              <a:t>Fabienne Leloup et </a:t>
            </a:r>
            <a:r>
              <a:rPr lang="fr-BE" sz="2800" dirty="0"/>
              <a:t>S</a:t>
            </a:r>
            <a:r>
              <a:rPr lang="fr-BE" sz="2800" dirty="0" smtClean="0"/>
              <a:t>ébastien Pradella (</a:t>
            </a:r>
            <a:r>
              <a:rPr lang="fr-BE" sz="2800" dirty="0" err="1" smtClean="0"/>
              <a:t>Grapdt</a:t>
            </a:r>
            <a:r>
              <a:rPr lang="fr-BE" sz="2800" dirty="0" smtClean="0"/>
              <a:t>)</a:t>
            </a:r>
          </a:p>
          <a:p>
            <a:r>
              <a:rPr lang="fr-BE" sz="2800" dirty="0" smtClean="0"/>
              <a:t>UCL Mons</a:t>
            </a:r>
            <a:endParaRPr lang="fr-B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u="sng" dirty="0" smtClean="0">
                <a:solidFill>
                  <a:schemeClr val="bg1">
                    <a:lumMod val="50000"/>
                  </a:schemeClr>
                </a:solidFill>
              </a:rPr>
              <a:t>QUOI? (3/4)</a:t>
            </a:r>
            <a:endParaRPr lang="fr-B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i="1" dirty="0" smtClean="0">
                <a:solidFill>
                  <a:schemeClr val="accent1"/>
                </a:solidFill>
              </a:rPr>
              <a:t>3. Infrastructure: </a:t>
            </a:r>
            <a:r>
              <a:rPr lang="fr-BE" dirty="0" smtClean="0">
                <a:solidFill>
                  <a:schemeClr val="accent1"/>
                </a:solidFill>
              </a:rPr>
              <a:t>créer des infrastructures matérielles et immatérielles pour dynamiser la créativité. </a:t>
            </a:r>
          </a:p>
          <a:p>
            <a:r>
              <a:rPr lang="fr-BE" dirty="0" smtClean="0">
                <a:solidFill>
                  <a:schemeClr val="accent1"/>
                </a:solidFill>
              </a:rPr>
              <a:t>Rendre cohérents les équipements disponibles;</a:t>
            </a:r>
          </a:p>
          <a:p>
            <a:r>
              <a:rPr lang="fr-BE" dirty="0" smtClean="0">
                <a:solidFill>
                  <a:schemeClr val="accent1"/>
                </a:solidFill>
              </a:rPr>
              <a:t>Créer du financement alternatif/ participatif;</a:t>
            </a:r>
          </a:p>
          <a:p>
            <a:r>
              <a:rPr lang="fr-BE" dirty="0" smtClean="0">
                <a:solidFill>
                  <a:schemeClr val="accent1"/>
                </a:solidFill>
              </a:rPr>
              <a:t>Animer l’espace public du territoire;</a:t>
            </a:r>
          </a:p>
          <a:p>
            <a:r>
              <a:rPr lang="fr-BE" dirty="0" smtClean="0">
                <a:solidFill>
                  <a:schemeClr val="accent1"/>
                </a:solidFill>
              </a:rPr>
              <a:t>Définir un grand projet de site permanent.</a:t>
            </a:r>
            <a:endParaRPr lang="fr-BE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r-BE" dirty="0" smtClean="0">
              <a:solidFill>
                <a:schemeClr val="accent1"/>
              </a:solidFill>
            </a:endParaRPr>
          </a:p>
          <a:p>
            <a:endParaRPr lang="fr-BE" dirty="0" smtClean="0"/>
          </a:p>
          <a:p>
            <a:endParaRPr lang="fr-BE" dirty="0" smtClean="0"/>
          </a:p>
          <a:p>
            <a:pPr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756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u="sng" dirty="0" smtClean="0">
                <a:solidFill>
                  <a:schemeClr val="bg1">
                    <a:lumMod val="50000"/>
                  </a:schemeClr>
                </a:solidFill>
              </a:rPr>
              <a:t>QUOI? (4/4)</a:t>
            </a:r>
            <a:endParaRPr lang="fr-B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i="1" dirty="0" smtClean="0">
                <a:solidFill>
                  <a:schemeClr val="accent1"/>
                </a:solidFill>
              </a:rPr>
              <a:t>4. Coopération: </a:t>
            </a:r>
            <a:r>
              <a:rPr lang="fr-BE" dirty="0" smtClean="0">
                <a:solidFill>
                  <a:schemeClr val="accent1"/>
                </a:solidFill>
              </a:rPr>
              <a:t>générer des interactions nouvelles et surmonter les défauts de la coopération multi-acteurs en Wallonie </a:t>
            </a:r>
            <a:r>
              <a:rPr lang="fr-BE" dirty="0" smtClean="0">
                <a:solidFill>
                  <a:schemeClr val="accent1"/>
                </a:solidFill>
              </a:rPr>
              <a:t>picarde.</a:t>
            </a:r>
          </a:p>
          <a:p>
            <a:r>
              <a:rPr lang="fr-BE" dirty="0" smtClean="0">
                <a:solidFill>
                  <a:schemeClr val="accent1"/>
                </a:solidFill>
              </a:rPr>
              <a:t>Générer des engagements réciproques des opérateurs culturels;</a:t>
            </a:r>
          </a:p>
          <a:p>
            <a:r>
              <a:rPr lang="fr-BE" dirty="0" smtClean="0">
                <a:solidFill>
                  <a:schemeClr val="accent1"/>
                </a:solidFill>
              </a:rPr>
              <a:t>Formaliser les engagements entre acteurs et institutions.</a:t>
            </a:r>
            <a:endParaRPr lang="fr-BE" dirty="0" smtClean="0">
              <a:solidFill>
                <a:schemeClr val="accent1"/>
              </a:solidFill>
            </a:endParaRPr>
          </a:p>
          <a:p>
            <a:endParaRPr lang="fr-BE" dirty="0" smtClean="0">
              <a:solidFill>
                <a:schemeClr val="accent1"/>
              </a:solidFill>
            </a:endParaRPr>
          </a:p>
          <a:p>
            <a:endParaRPr lang="fr-BE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7711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u="sng" dirty="0" smtClean="0">
                <a:solidFill>
                  <a:schemeClr val="bg1">
                    <a:lumMod val="50000"/>
                  </a:schemeClr>
                </a:solidFill>
              </a:rPr>
              <a:t>Vers quoi? </a:t>
            </a:r>
            <a:endParaRPr lang="fr-B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BE" dirty="0" err="1" smtClean="0">
                <a:solidFill>
                  <a:schemeClr val="accent1"/>
                </a:solidFill>
              </a:rPr>
              <a:t>Culture.Wapi</a:t>
            </a:r>
            <a:r>
              <a:rPr lang="fr-BE" dirty="0">
                <a:solidFill>
                  <a:schemeClr val="accent1"/>
                </a:solidFill>
              </a:rPr>
              <a:t>:</a:t>
            </a:r>
            <a:r>
              <a:rPr lang="fr-BE" dirty="0" smtClean="0">
                <a:solidFill>
                  <a:schemeClr val="accent1"/>
                </a:solidFill>
              </a:rPr>
              <a:t> une expérience innovante de metteur en scène;</a:t>
            </a:r>
          </a:p>
          <a:p>
            <a:pPr marL="0" indent="0">
              <a:buNone/>
            </a:pPr>
            <a:r>
              <a:rPr lang="fr-BE" dirty="0" smtClean="0">
                <a:solidFill>
                  <a:schemeClr val="accent1"/>
                </a:solidFill>
              </a:rPr>
              <a:t>Wallonie picarde</a:t>
            </a:r>
            <a:r>
              <a:rPr lang="fr-BE" dirty="0">
                <a:solidFill>
                  <a:schemeClr val="accent1"/>
                </a:solidFill>
              </a:rPr>
              <a:t>:</a:t>
            </a:r>
            <a:r>
              <a:rPr lang="fr-BE" dirty="0" smtClean="0">
                <a:solidFill>
                  <a:schemeClr val="accent1"/>
                </a:solidFill>
              </a:rPr>
              <a:t> un espace, une vision commune, une gouvernance et une communauté.</a:t>
            </a:r>
          </a:p>
          <a:p>
            <a:pPr marL="0" indent="0">
              <a:buNone/>
            </a:pPr>
            <a:endParaRPr lang="fr-BE" dirty="0" smtClean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BE" dirty="0" smtClean="0">
                <a:solidFill>
                  <a:schemeClr val="accent1"/>
                </a:solidFill>
              </a:rPr>
              <a:t>Un développement territorial = des ressources </a:t>
            </a:r>
            <a:r>
              <a:rPr lang="fr-BE" b="1" dirty="0" smtClean="0">
                <a:solidFill>
                  <a:schemeClr val="accent1"/>
                </a:solidFill>
              </a:rPr>
              <a:t>spécifiques</a:t>
            </a:r>
            <a:r>
              <a:rPr lang="fr-BE" dirty="0" smtClean="0">
                <a:solidFill>
                  <a:schemeClr val="accent1"/>
                </a:solidFill>
              </a:rPr>
              <a:t> à valoriser autour d’un projet cohérent et </a:t>
            </a:r>
            <a:r>
              <a:rPr lang="fr-BE" b="1" dirty="0" smtClean="0">
                <a:solidFill>
                  <a:schemeClr val="accent1"/>
                </a:solidFill>
              </a:rPr>
              <a:t>global</a:t>
            </a:r>
            <a:r>
              <a:rPr lang="fr-BE" dirty="0" smtClean="0">
                <a:solidFill>
                  <a:schemeClr val="accent1"/>
                </a:solidFill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fr-BE" dirty="0" smtClean="0">
                <a:solidFill>
                  <a:schemeClr val="accent1"/>
                </a:solidFill>
              </a:rPr>
              <a:t>Mais comment générer et </a:t>
            </a:r>
            <a:r>
              <a:rPr lang="fr-BE" b="1" dirty="0" smtClean="0">
                <a:solidFill>
                  <a:schemeClr val="accent1"/>
                </a:solidFill>
              </a:rPr>
              <a:t>pérenniser </a:t>
            </a:r>
            <a:r>
              <a:rPr lang="fr-BE" dirty="0" smtClean="0">
                <a:solidFill>
                  <a:schemeClr val="accent1"/>
                </a:solidFill>
              </a:rPr>
              <a:t>des capacités </a:t>
            </a:r>
            <a:r>
              <a:rPr lang="fr-BE" b="1" dirty="0" smtClean="0">
                <a:solidFill>
                  <a:schemeClr val="accent1"/>
                </a:solidFill>
              </a:rPr>
              <a:t>innovantes</a:t>
            </a:r>
            <a:r>
              <a:rPr lang="fr-BE" dirty="0" smtClean="0">
                <a:solidFill>
                  <a:schemeClr val="accent1"/>
                </a:solidFill>
              </a:rPr>
              <a:t> dans la culture en Wallonie picarde?</a:t>
            </a:r>
            <a:endParaRPr lang="fr-BE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fr-BE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11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PPT-mon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84250"/>
          </a:xfrm>
          <a:prstGeom prst="rect">
            <a:avLst/>
          </a:prstGeom>
        </p:spPr>
      </p:pic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sz="3600" dirty="0" smtClean="0"/>
              <a:t>Assises culturelles de la Wallonie picarde</a:t>
            </a:r>
            <a:endParaRPr lang="fr-BE" sz="3600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371600" y="3471483"/>
            <a:ext cx="6400800" cy="2006825"/>
          </a:xfrm>
          <a:noFill/>
        </p:spPr>
        <p:txBody>
          <a:bodyPr>
            <a:normAutofit/>
          </a:bodyPr>
          <a:lstStyle/>
          <a:p>
            <a:r>
              <a:rPr lang="fr-BE" sz="2800" b="1" dirty="0" smtClean="0">
                <a:solidFill>
                  <a:schemeClr val="bg1">
                    <a:lumMod val="50000"/>
                  </a:schemeClr>
                </a:solidFill>
              </a:rPr>
              <a:t>Rendez-vous au 50</a:t>
            </a:r>
            <a:r>
              <a:rPr lang="fr-BE" sz="2800" b="1" baseline="30000" dirty="0" smtClean="0">
                <a:solidFill>
                  <a:schemeClr val="bg1">
                    <a:lumMod val="50000"/>
                  </a:schemeClr>
                </a:solidFill>
              </a:rPr>
              <a:t>ème</a:t>
            </a:r>
            <a:r>
              <a:rPr lang="fr-BE" sz="2800" b="1" dirty="0" smtClean="0">
                <a:solidFill>
                  <a:schemeClr val="bg1">
                    <a:lumMod val="50000"/>
                  </a:schemeClr>
                </a:solidFill>
              </a:rPr>
              <a:t> colloque des sciences régionales, UCL Mons</a:t>
            </a:r>
          </a:p>
          <a:p>
            <a:r>
              <a:rPr lang="fr-BE" sz="2800" dirty="0" smtClean="0">
                <a:solidFill>
                  <a:schemeClr val="bg1">
                    <a:lumMod val="50000"/>
                  </a:schemeClr>
                </a:solidFill>
              </a:rPr>
              <a:t>‘Culture, patrimoine et savoirs’</a:t>
            </a:r>
          </a:p>
          <a:p>
            <a:r>
              <a:rPr lang="fr-BE" sz="2800" dirty="0">
                <a:solidFill>
                  <a:schemeClr val="bg1">
                    <a:lumMod val="50000"/>
                  </a:schemeClr>
                </a:solidFill>
              </a:rPr>
              <a:t>d</a:t>
            </a:r>
            <a:r>
              <a:rPr lang="fr-BE" sz="2800" dirty="0" smtClean="0">
                <a:solidFill>
                  <a:schemeClr val="bg1">
                    <a:lumMod val="50000"/>
                  </a:schemeClr>
                </a:solidFill>
              </a:rPr>
              <a:t>u 8 au 11 juillet 2013</a:t>
            </a:r>
          </a:p>
          <a:p>
            <a:endParaRPr lang="fr-BE" sz="2800" dirty="0" smtClean="0"/>
          </a:p>
          <a:p>
            <a:endParaRPr lang="fr-BE" sz="2800" dirty="0" smtClean="0"/>
          </a:p>
          <a:p>
            <a:endParaRPr lang="fr-BE" sz="2800" dirty="0" smtClean="0"/>
          </a:p>
        </p:txBody>
      </p:sp>
      <p:sp>
        <p:nvSpPr>
          <p:cNvPr id="2" name="ZoneTexte 1"/>
          <p:cNvSpPr txBox="1"/>
          <p:nvPr/>
        </p:nvSpPr>
        <p:spPr>
          <a:xfrm>
            <a:off x="0" y="6182314"/>
            <a:ext cx="9144000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sz="2400" dirty="0" smtClean="0">
                <a:solidFill>
                  <a:schemeClr val="accent1"/>
                </a:solidFill>
                <a:hlinkClick r:id="rId3"/>
              </a:rPr>
              <a:t>www.asrdlf2013.org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3455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>
                <a:solidFill>
                  <a:schemeClr val="bg1">
                    <a:lumMod val="50000"/>
                  </a:schemeClr>
                </a:solidFill>
              </a:rPr>
              <a:t>Étapes</a:t>
            </a:r>
            <a:endParaRPr lang="fr-B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06230"/>
            <a:ext cx="8229600" cy="3819933"/>
          </a:xfrm>
        </p:spPr>
        <p:txBody>
          <a:bodyPr>
            <a:normAutofit/>
          </a:bodyPr>
          <a:lstStyle/>
          <a:p>
            <a:r>
              <a:rPr lang="fr-BE" dirty="0" smtClean="0">
                <a:solidFill>
                  <a:schemeClr val="accent1"/>
                </a:solidFill>
              </a:rPr>
              <a:t>Pourquoi?: Culture</a:t>
            </a:r>
            <a:r>
              <a:rPr lang="fr-BE" dirty="0">
                <a:solidFill>
                  <a:schemeClr val="accent1"/>
                </a:solidFill>
              </a:rPr>
              <a:t> </a:t>
            </a:r>
            <a:r>
              <a:rPr lang="fr-BE" dirty="0" smtClean="0">
                <a:solidFill>
                  <a:schemeClr val="accent1"/>
                </a:solidFill>
              </a:rPr>
              <a:t>et</a:t>
            </a:r>
            <a:r>
              <a:rPr lang="fr-BE" dirty="0" smtClean="0">
                <a:solidFill>
                  <a:schemeClr val="accent1"/>
                </a:solidFill>
              </a:rPr>
              <a:t> économie</a:t>
            </a:r>
            <a:endParaRPr lang="fr-BE" dirty="0" smtClean="0">
              <a:solidFill>
                <a:schemeClr val="accent1"/>
              </a:solidFill>
            </a:endParaRPr>
          </a:p>
          <a:p>
            <a:r>
              <a:rPr lang="fr-BE" dirty="0" smtClean="0">
                <a:solidFill>
                  <a:schemeClr val="accent1"/>
                </a:solidFill>
              </a:rPr>
              <a:t>Comment?: la Recherche-action</a:t>
            </a:r>
            <a:endParaRPr lang="fr-BE" dirty="0" smtClean="0">
              <a:solidFill>
                <a:schemeClr val="accent1"/>
              </a:solidFill>
            </a:endParaRPr>
          </a:p>
          <a:p>
            <a:r>
              <a:rPr lang="fr-BE" dirty="0" smtClean="0">
                <a:solidFill>
                  <a:schemeClr val="accent1"/>
                </a:solidFill>
              </a:rPr>
              <a:t>Quoi?: les Résultats</a:t>
            </a:r>
            <a:endParaRPr lang="fr-BE" dirty="0" smtClean="0">
              <a:solidFill>
                <a:schemeClr val="accent1"/>
              </a:solidFill>
            </a:endParaRPr>
          </a:p>
          <a:p>
            <a:r>
              <a:rPr lang="fr-BE" dirty="0" smtClean="0">
                <a:solidFill>
                  <a:schemeClr val="accent1"/>
                </a:solidFill>
              </a:rPr>
              <a:t>Vers quoi?: les Perspectives</a:t>
            </a:r>
            <a:endParaRPr lang="fr-BE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r-BE" dirty="0" smtClean="0">
              <a:solidFill>
                <a:srgbClr val="FF0000"/>
              </a:solidFill>
            </a:endParaRPr>
          </a:p>
          <a:p>
            <a:endParaRPr lang="fr-BE" dirty="0" smtClean="0"/>
          </a:p>
          <a:p>
            <a:endParaRPr lang="fr-BE" dirty="0" smtClean="0"/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u="sng" dirty="0" smtClean="0">
                <a:solidFill>
                  <a:schemeClr val="bg1">
                    <a:lumMod val="50000"/>
                  </a:schemeClr>
                </a:solidFill>
              </a:rPr>
              <a:t>Pourquoi? (1/3)</a:t>
            </a:r>
            <a:endParaRPr lang="fr-B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BE" dirty="0" smtClean="0">
                <a:solidFill>
                  <a:schemeClr val="accent1"/>
                </a:solidFill>
              </a:rPr>
              <a:t>1,7</a:t>
            </a:r>
            <a:r>
              <a:rPr lang="fr-BE" dirty="0" smtClean="0">
                <a:solidFill>
                  <a:schemeClr val="accent1"/>
                </a:solidFill>
              </a:rPr>
              <a:t>% de l’emploi total en Europe, 1,4% en Belgique (EU, 2011</a:t>
            </a:r>
            <a:r>
              <a:rPr lang="fr-BE" dirty="0" smtClean="0">
                <a:solidFill>
                  <a:schemeClr val="accent1"/>
                </a:solidFill>
              </a:rPr>
              <a:t>); </a:t>
            </a:r>
            <a:endParaRPr lang="fr-BE" dirty="0" smtClean="0">
              <a:solidFill>
                <a:schemeClr val="accent1"/>
              </a:solidFill>
            </a:endParaRPr>
          </a:p>
          <a:p>
            <a:r>
              <a:rPr lang="fr-BE" dirty="0" smtClean="0">
                <a:solidFill>
                  <a:schemeClr val="accent1"/>
                </a:solidFill>
              </a:rPr>
              <a:t>3,52% de l’emploi des services en Belgique (données 2010</a:t>
            </a:r>
            <a:r>
              <a:rPr lang="fr-BE" dirty="0" smtClean="0">
                <a:solidFill>
                  <a:schemeClr val="accent1"/>
                </a:solidFill>
              </a:rPr>
              <a:t>); </a:t>
            </a:r>
            <a:r>
              <a:rPr lang="fr-BE" dirty="0">
                <a:solidFill>
                  <a:schemeClr val="bg1">
                    <a:lumMod val="50000"/>
                  </a:schemeClr>
                </a:solidFill>
              </a:rPr>
              <a:t>2,24% en </a:t>
            </a:r>
            <a:r>
              <a:rPr lang="fr-BE" dirty="0" err="1">
                <a:solidFill>
                  <a:schemeClr val="bg1">
                    <a:lumMod val="50000"/>
                  </a:schemeClr>
                </a:solidFill>
              </a:rPr>
              <a:t>Wapi</a:t>
            </a:r>
            <a:r>
              <a:rPr lang="fr-BE" dirty="0">
                <a:solidFill>
                  <a:schemeClr val="bg1">
                    <a:lumMod val="50000"/>
                  </a:schemeClr>
                </a:solidFill>
              </a:rPr>
              <a:t> (données 2010</a:t>
            </a:r>
            <a:r>
              <a:rPr lang="fr-BE" dirty="0" smtClean="0">
                <a:solidFill>
                  <a:schemeClr val="bg1">
                    <a:lumMod val="50000"/>
                  </a:schemeClr>
                </a:solidFill>
              </a:rPr>
              <a:t>);</a:t>
            </a:r>
            <a:endParaRPr lang="fr-BE" dirty="0" smtClean="0">
              <a:solidFill>
                <a:srgbClr val="FF0000"/>
              </a:solidFill>
            </a:endParaRPr>
          </a:p>
          <a:p>
            <a:r>
              <a:rPr lang="fr-BE" dirty="0" smtClean="0">
                <a:solidFill>
                  <a:schemeClr val="accent1"/>
                </a:solidFill>
              </a:rPr>
              <a:t>50% des Belges adultes ont assisté à une séance de cinéma en 2006; 48% à un spectacle vivant; 45% ont visité un lieu culturel; 14% ont participé à une activité artistique (EU, 2011</a:t>
            </a:r>
            <a:r>
              <a:rPr lang="fr-BE" dirty="0" smtClean="0">
                <a:solidFill>
                  <a:schemeClr val="accent1"/>
                </a:solidFill>
              </a:rPr>
              <a:t>).</a:t>
            </a:r>
            <a:endParaRPr lang="fr-BE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r-BE" dirty="0" smtClean="0">
              <a:solidFill>
                <a:srgbClr val="FF0000"/>
              </a:solidFill>
            </a:endParaRPr>
          </a:p>
          <a:p>
            <a:endParaRPr lang="fr-BE" dirty="0" smtClean="0"/>
          </a:p>
          <a:p>
            <a:endParaRPr lang="fr-BE" dirty="0" smtClean="0"/>
          </a:p>
          <a:p>
            <a:pPr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7407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u="sng" dirty="0" smtClean="0">
                <a:solidFill>
                  <a:schemeClr val="bg1">
                    <a:lumMod val="50000"/>
                  </a:schemeClr>
                </a:solidFill>
              </a:rPr>
              <a:t>Pourquoi? (2/3)</a:t>
            </a:r>
            <a:endParaRPr lang="fr-B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BE" dirty="0" smtClean="0">
                <a:solidFill>
                  <a:schemeClr val="accent1"/>
                </a:solidFill>
              </a:rPr>
              <a:t>Secteur productif: production </a:t>
            </a:r>
            <a:r>
              <a:rPr lang="fr-BE" dirty="0" smtClean="0">
                <a:solidFill>
                  <a:schemeClr val="accent1"/>
                </a:solidFill>
              </a:rPr>
              <a:t>de biens et services culturels, mobiles et immobiles, uniques et de </a:t>
            </a:r>
            <a:r>
              <a:rPr lang="fr-BE" dirty="0" smtClean="0">
                <a:solidFill>
                  <a:schemeClr val="accent1"/>
                </a:solidFill>
              </a:rPr>
              <a:t>masse;</a:t>
            </a:r>
            <a:endParaRPr lang="fr-BE" dirty="0" smtClean="0">
              <a:solidFill>
                <a:schemeClr val="accent1"/>
              </a:solidFill>
            </a:endParaRPr>
          </a:p>
          <a:p>
            <a:r>
              <a:rPr lang="fr-BE" dirty="0" smtClean="0">
                <a:solidFill>
                  <a:schemeClr val="accent1"/>
                </a:solidFill>
              </a:rPr>
              <a:t>Tourisme et image de marque pour l’investisseur et le </a:t>
            </a:r>
            <a:r>
              <a:rPr lang="fr-BE" dirty="0" smtClean="0">
                <a:solidFill>
                  <a:schemeClr val="accent1"/>
                </a:solidFill>
              </a:rPr>
              <a:t>résident;</a:t>
            </a:r>
            <a:endParaRPr lang="fr-BE" dirty="0" smtClean="0">
              <a:solidFill>
                <a:schemeClr val="accent1"/>
              </a:solidFill>
            </a:endParaRPr>
          </a:p>
          <a:p>
            <a:r>
              <a:rPr lang="fr-BE" dirty="0" smtClean="0">
                <a:solidFill>
                  <a:schemeClr val="accent1"/>
                </a:solidFill>
              </a:rPr>
              <a:t>Secteurs indirectement liés (bâtiments, </a:t>
            </a:r>
            <a:r>
              <a:rPr lang="fr-BE" dirty="0" smtClean="0">
                <a:solidFill>
                  <a:schemeClr val="accent1"/>
                </a:solidFill>
              </a:rPr>
              <a:t>architecture, décoration</a:t>
            </a:r>
            <a:r>
              <a:rPr lang="fr-BE" dirty="0" smtClean="0">
                <a:solidFill>
                  <a:schemeClr val="accent1"/>
                </a:solidFill>
              </a:rPr>
              <a:t>, communication, transport, …) </a:t>
            </a:r>
            <a:r>
              <a:rPr lang="fr-BE" dirty="0" smtClean="0">
                <a:solidFill>
                  <a:schemeClr val="accent1"/>
                </a:solidFill>
              </a:rPr>
              <a:t>;</a:t>
            </a:r>
            <a:endParaRPr lang="fr-BE" dirty="0" smtClean="0">
              <a:solidFill>
                <a:schemeClr val="accent1"/>
              </a:solidFill>
            </a:endParaRPr>
          </a:p>
          <a:p>
            <a:r>
              <a:rPr lang="fr-BE" dirty="0" smtClean="0">
                <a:solidFill>
                  <a:schemeClr val="accent1"/>
                </a:solidFill>
              </a:rPr>
              <a:t>Capital social et cognitif;</a:t>
            </a:r>
          </a:p>
          <a:p>
            <a:r>
              <a:rPr lang="fr-BE" dirty="0" smtClean="0">
                <a:solidFill>
                  <a:schemeClr val="accent1"/>
                </a:solidFill>
              </a:rPr>
              <a:t>Amélioration des connaissances et de la capacité créative;</a:t>
            </a:r>
          </a:p>
          <a:p>
            <a:r>
              <a:rPr lang="fr-BE" dirty="0" smtClean="0">
                <a:solidFill>
                  <a:schemeClr val="accent1"/>
                </a:solidFill>
              </a:rPr>
              <a:t>Économie </a:t>
            </a:r>
            <a:r>
              <a:rPr lang="fr-BE" dirty="0" smtClean="0">
                <a:solidFill>
                  <a:schemeClr val="accent1"/>
                </a:solidFill>
              </a:rPr>
              <a:t>et industrie </a:t>
            </a:r>
            <a:r>
              <a:rPr lang="fr-BE" dirty="0" smtClean="0">
                <a:solidFill>
                  <a:schemeClr val="accent1"/>
                </a:solidFill>
              </a:rPr>
              <a:t>créative.</a:t>
            </a:r>
            <a:endParaRPr lang="fr-BE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r-BE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r-BE" dirty="0" smtClean="0">
              <a:solidFill>
                <a:srgbClr val="FF0000"/>
              </a:solidFill>
            </a:endParaRPr>
          </a:p>
          <a:p>
            <a:endParaRPr lang="fr-BE" dirty="0" smtClean="0"/>
          </a:p>
          <a:p>
            <a:endParaRPr lang="fr-BE" dirty="0" smtClean="0"/>
          </a:p>
          <a:p>
            <a:pPr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1874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u="sng" dirty="0" smtClean="0">
                <a:solidFill>
                  <a:schemeClr val="bg1">
                    <a:lumMod val="50000"/>
                  </a:schemeClr>
                </a:solidFill>
              </a:rPr>
              <a:t>Pourquoi? (3/3)</a:t>
            </a:r>
            <a:endParaRPr lang="fr-B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>
                <a:solidFill>
                  <a:schemeClr val="accent1"/>
                </a:solidFill>
              </a:rPr>
              <a:t>MAIS</a:t>
            </a:r>
          </a:p>
          <a:p>
            <a:pPr>
              <a:buFont typeface="Wingdings" pitchFamily="2" charset="2"/>
              <a:buChar char="ü"/>
            </a:pPr>
            <a:r>
              <a:rPr lang="fr-BE" dirty="0" smtClean="0">
                <a:solidFill>
                  <a:schemeClr val="accent1"/>
                </a:solidFill>
              </a:rPr>
              <a:t>Difficultés de mesurer les effets;</a:t>
            </a:r>
          </a:p>
          <a:p>
            <a:pPr>
              <a:buFont typeface="Wingdings" pitchFamily="2" charset="2"/>
              <a:buChar char="ü"/>
            </a:pPr>
            <a:r>
              <a:rPr lang="fr-BE" dirty="0" smtClean="0">
                <a:solidFill>
                  <a:schemeClr val="accent1"/>
                </a:solidFill>
              </a:rPr>
              <a:t>Bilbao et Barcelone ne sont pas des modèles « prêt-à-porter »;</a:t>
            </a:r>
          </a:p>
          <a:p>
            <a:pPr>
              <a:buFont typeface="Wingdings" pitchFamily="2" charset="2"/>
              <a:buChar char="ü"/>
            </a:pPr>
            <a:r>
              <a:rPr lang="fr-BE" dirty="0" smtClean="0">
                <a:solidFill>
                  <a:schemeClr val="accent1"/>
                </a:solidFill>
              </a:rPr>
              <a:t>Ville créative ou ville participative?</a:t>
            </a:r>
          </a:p>
          <a:p>
            <a:pPr>
              <a:buFont typeface="Wingdings" pitchFamily="2" charset="2"/>
              <a:buChar char="ü"/>
            </a:pPr>
            <a:r>
              <a:rPr lang="fr-BE" dirty="0" smtClean="0">
                <a:solidFill>
                  <a:schemeClr val="accent1"/>
                </a:solidFill>
              </a:rPr>
              <a:t>Modèle attractif ou modèle territorial? </a:t>
            </a:r>
            <a:endParaRPr lang="fr-BE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r-BE" dirty="0" smtClean="0">
              <a:solidFill>
                <a:srgbClr val="FF0000"/>
              </a:solidFill>
            </a:endParaRPr>
          </a:p>
          <a:p>
            <a:endParaRPr lang="fr-BE" dirty="0" smtClean="0"/>
          </a:p>
          <a:p>
            <a:endParaRPr lang="fr-BE" dirty="0" smtClean="0"/>
          </a:p>
          <a:p>
            <a:pPr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1315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u="sng" dirty="0" smtClean="0">
                <a:solidFill>
                  <a:schemeClr val="bg1">
                    <a:lumMod val="50000"/>
                  </a:schemeClr>
                </a:solidFill>
              </a:rPr>
              <a:t>Comment?</a:t>
            </a:r>
            <a:endParaRPr lang="fr-B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BE" dirty="0" smtClean="0">
                <a:solidFill>
                  <a:schemeClr val="accent1"/>
                </a:solidFill>
              </a:rPr>
              <a:t>Une recherche action entre 2010-2012.</a:t>
            </a:r>
          </a:p>
          <a:p>
            <a:r>
              <a:rPr lang="fr-BE" dirty="0" smtClean="0">
                <a:solidFill>
                  <a:schemeClr val="accent1"/>
                </a:solidFill>
              </a:rPr>
              <a:t>Projet: diagnostic approfondi, étude comparative et développement d’outils pour la mise en œuvre d’une stratégie de développement par la culture;</a:t>
            </a:r>
          </a:p>
          <a:p>
            <a:r>
              <a:rPr lang="fr-BE" dirty="0">
                <a:solidFill>
                  <a:schemeClr val="accent1"/>
                </a:solidFill>
              </a:rPr>
              <a:t>Récolte et analyse de statistiques et des entreprises « créatives », entretiens semi-directifs auprès d’acteurs représentatifs du territoire et des secteurs culturel et </a:t>
            </a:r>
            <a:r>
              <a:rPr lang="fr-BE" dirty="0" smtClean="0">
                <a:solidFill>
                  <a:schemeClr val="accent1"/>
                </a:solidFill>
              </a:rPr>
              <a:t>socio-économique;</a:t>
            </a:r>
            <a:endParaRPr lang="fr-BE" dirty="0">
              <a:solidFill>
                <a:schemeClr val="accent1"/>
              </a:solidFill>
            </a:endParaRPr>
          </a:p>
          <a:p>
            <a:r>
              <a:rPr lang="fr-BE" dirty="0" smtClean="0">
                <a:solidFill>
                  <a:schemeClr val="accent1"/>
                </a:solidFill>
              </a:rPr>
              <a:t>Echanges, interventions et accompagnement entre </a:t>
            </a:r>
            <a:r>
              <a:rPr lang="fr-BE" dirty="0" err="1" smtClean="0">
                <a:solidFill>
                  <a:schemeClr val="accent1"/>
                </a:solidFill>
              </a:rPr>
              <a:t>Culture.Wapi</a:t>
            </a:r>
            <a:r>
              <a:rPr lang="fr-BE" dirty="0" smtClean="0">
                <a:solidFill>
                  <a:schemeClr val="accent1"/>
                </a:solidFill>
              </a:rPr>
              <a:t> et le </a:t>
            </a:r>
            <a:r>
              <a:rPr lang="fr-BE" dirty="0" err="1" smtClean="0">
                <a:solidFill>
                  <a:schemeClr val="accent1"/>
                </a:solidFill>
              </a:rPr>
              <a:t>GRapdt</a:t>
            </a:r>
            <a:r>
              <a:rPr lang="fr-BE" dirty="0" smtClean="0">
                <a:solidFill>
                  <a:schemeClr val="accent1"/>
                </a:solidFill>
              </a:rPr>
              <a:t>.</a:t>
            </a:r>
            <a:endParaRPr lang="fr-BE" dirty="0" smtClean="0">
              <a:solidFill>
                <a:schemeClr val="accent1"/>
              </a:solidFill>
            </a:endParaRPr>
          </a:p>
          <a:p>
            <a:pPr>
              <a:buFontTx/>
              <a:buChar char="-"/>
            </a:pPr>
            <a:endParaRPr lang="fr-BE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r-BE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r-BE" dirty="0" smtClean="0">
              <a:solidFill>
                <a:srgbClr val="FF0000"/>
              </a:solidFill>
            </a:endParaRPr>
          </a:p>
          <a:p>
            <a:endParaRPr lang="fr-BE" dirty="0" smtClean="0"/>
          </a:p>
          <a:p>
            <a:endParaRPr lang="fr-BE" dirty="0" smtClean="0"/>
          </a:p>
          <a:p>
            <a:pPr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0690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u="sng" dirty="0" smtClean="0">
                <a:solidFill>
                  <a:schemeClr val="bg1">
                    <a:lumMod val="50000"/>
                  </a:schemeClr>
                </a:solidFill>
              </a:rPr>
              <a:t>Comment?</a:t>
            </a:r>
            <a:endParaRPr lang="fr-B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BE" dirty="0" smtClean="0">
                <a:solidFill>
                  <a:schemeClr val="accent1"/>
                </a:solidFill>
              </a:rPr>
              <a:t>Rapport remis en 2012: </a:t>
            </a:r>
            <a:r>
              <a:rPr lang="fr-BE" i="1" dirty="0" smtClean="0">
                <a:solidFill>
                  <a:schemeClr val="accent1"/>
                </a:solidFill>
              </a:rPr>
              <a:t>diagnostic général de la culture en </a:t>
            </a:r>
            <a:r>
              <a:rPr lang="fr-BE" i="1" dirty="0" smtClean="0">
                <a:solidFill>
                  <a:schemeClr val="accent1"/>
                </a:solidFill>
              </a:rPr>
              <a:t>Wallonie picarde </a:t>
            </a:r>
            <a:r>
              <a:rPr lang="fr-BE" dirty="0" smtClean="0">
                <a:solidFill>
                  <a:schemeClr val="accent1"/>
                </a:solidFill>
              </a:rPr>
              <a:t>et </a:t>
            </a:r>
            <a:r>
              <a:rPr lang="fr-BE" i="1" dirty="0" smtClean="0">
                <a:solidFill>
                  <a:schemeClr val="accent1"/>
                </a:solidFill>
              </a:rPr>
              <a:t>diagnostic spécifique des enjeux pour une future stratégie de développement par la culture.</a:t>
            </a:r>
          </a:p>
          <a:p>
            <a:r>
              <a:rPr lang="fr-BE" dirty="0" smtClean="0">
                <a:solidFill>
                  <a:schemeClr val="accent1"/>
                </a:solidFill>
              </a:rPr>
              <a:t>Deux conditions à un développement du territoire par la culture:</a:t>
            </a:r>
          </a:p>
          <a:p>
            <a:pPr>
              <a:buFont typeface="Wingdings" pitchFamily="2" charset="2"/>
              <a:buChar char="ü"/>
            </a:pPr>
            <a:r>
              <a:rPr lang="fr-BE" dirty="0" smtClean="0">
                <a:solidFill>
                  <a:schemeClr val="accent1"/>
                </a:solidFill>
              </a:rPr>
              <a:t>Réseau de coopération et de coproduction,</a:t>
            </a:r>
          </a:p>
          <a:p>
            <a:pPr>
              <a:buFont typeface="Wingdings" pitchFamily="2" charset="2"/>
              <a:buChar char="ü"/>
            </a:pPr>
            <a:r>
              <a:rPr lang="fr-BE" dirty="0" smtClean="0">
                <a:solidFill>
                  <a:schemeClr val="accent1"/>
                </a:solidFill>
              </a:rPr>
              <a:t>Vision commune.</a:t>
            </a:r>
          </a:p>
          <a:p>
            <a:pPr marL="0" indent="0">
              <a:buNone/>
            </a:pPr>
            <a:endParaRPr lang="fr-BE" dirty="0" smtClean="0">
              <a:solidFill>
                <a:schemeClr val="accent1"/>
              </a:solidFill>
            </a:endParaRPr>
          </a:p>
          <a:p>
            <a:r>
              <a:rPr lang="fr-BE" dirty="0" smtClean="0">
                <a:solidFill>
                  <a:schemeClr val="accent1"/>
                </a:solidFill>
              </a:rPr>
              <a:t>4 enjeux en 4 mots clef : appropriation, création, infrastructure et coopération. </a:t>
            </a:r>
            <a:endParaRPr lang="fr-BE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r-BE" i="1" dirty="0" smtClean="0">
              <a:solidFill>
                <a:schemeClr val="accent1"/>
              </a:solidFill>
            </a:endParaRPr>
          </a:p>
          <a:p>
            <a:pPr>
              <a:buFontTx/>
              <a:buChar char="-"/>
            </a:pPr>
            <a:endParaRPr lang="fr-BE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r-BE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r-BE" dirty="0" smtClean="0">
              <a:solidFill>
                <a:schemeClr val="accent1"/>
              </a:solidFill>
            </a:endParaRPr>
          </a:p>
          <a:p>
            <a:endParaRPr lang="fr-BE" dirty="0" smtClean="0">
              <a:solidFill>
                <a:schemeClr val="accent1"/>
              </a:solidFill>
            </a:endParaRPr>
          </a:p>
          <a:p>
            <a:endParaRPr lang="fr-BE" dirty="0" smtClean="0"/>
          </a:p>
          <a:p>
            <a:pPr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2913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u="sng" dirty="0" smtClean="0">
                <a:solidFill>
                  <a:schemeClr val="bg1">
                    <a:lumMod val="50000"/>
                  </a:schemeClr>
                </a:solidFill>
              </a:rPr>
              <a:t>QUOI? (1/4)</a:t>
            </a:r>
            <a:endParaRPr lang="fr-B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BE" i="1" dirty="0" smtClean="0">
                <a:solidFill>
                  <a:schemeClr val="accent1"/>
                </a:solidFill>
              </a:rPr>
              <a:t>Appropriation: </a:t>
            </a:r>
            <a:r>
              <a:rPr lang="fr-BE" dirty="0" smtClean="0">
                <a:solidFill>
                  <a:schemeClr val="accent1"/>
                </a:solidFill>
              </a:rPr>
              <a:t>appropriation de l’idée de développement territorial lié à la culture par les acteurs de Wallonie picarde.</a:t>
            </a:r>
          </a:p>
          <a:p>
            <a:r>
              <a:rPr lang="fr-BE" dirty="0" smtClean="0">
                <a:solidFill>
                  <a:schemeClr val="accent1"/>
                </a:solidFill>
              </a:rPr>
              <a:t>Lever les craintes</a:t>
            </a:r>
            <a:r>
              <a:rPr lang="fr-BE" i="1" dirty="0">
                <a:solidFill>
                  <a:schemeClr val="accent1"/>
                </a:solidFill>
              </a:rPr>
              <a:t>;</a:t>
            </a:r>
            <a:endParaRPr lang="fr-BE" i="1" dirty="0" smtClean="0">
              <a:solidFill>
                <a:schemeClr val="accent1"/>
              </a:solidFill>
            </a:endParaRPr>
          </a:p>
          <a:p>
            <a:r>
              <a:rPr lang="fr-BE" dirty="0" smtClean="0">
                <a:solidFill>
                  <a:schemeClr val="accent1"/>
                </a:solidFill>
              </a:rPr>
              <a:t>Justifier l’action par un système de transfert d’idées et d’innovations.</a:t>
            </a:r>
            <a:endParaRPr lang="fr-BE" dirty="0" smtClean="0">
              <a:solidFill>
                <a:schemeClr val="accent1"/>
              </a:solidFill>
            </a:endParaRPr>
          </a:p>
          <a:p>
            <a:pPr>
              <a:buFontTx/>
              <a:buChar char="-"/>
            </a:pPr>
            <a:endParaRPr lang="fr-BE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r-BE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r-BE" dirty="0" smtClean="0">
              <a:solidFill>
                <a:schemeClr val="accent1"/>
              </a:solidFill>
            </a:endParaRPr>
          </a:p>
          <a:p>
            <a:endParaRPr lang="fr-BE" dirty="0" smtClean="0">
              <a:solidFill>
                <a:schemeClr val="accent1"/>
              </a:solidFill>
            </a:endParaRPr>
          </a:p>
          <a:p>
            <a:endParaRPr lang="fr-BE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fr-BE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6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u="sng" dirty="0" smtClean="0">
                <a:solidFill>
                  <a:schemeClr val="bg1">
                    <a:lumMod val="50000"/>
                  </a:schemeClr>
                </a:solidFill>
              </a:rPr>
              <a:t>QUOI? (2/4)</a:t>
            </a:r>
            <a:endParaRPr lang="fr-B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i="1" dirty="0" smtClean="0">
                <a:solidFill>
                  <a:schemeClr val="accent1"/>
                </a:solidFill>
              </a:rPr>
              <a:t>2. Création: </a:t>
            </a:r>
            <a:r>
              <a:rPr lang="fr-BE" dirty="0" smtClean="0">
                <a:solidFill>
                  <a:schemeClr val="accent1"/>
                </a:solidFill>
              </a:rPr>
              <a:t>création d’une économie locale de TPE et PME dans la culture.</a:t>
            </a:r>
          </a:p>
          <a:p>
            <a:r>
              <a:rPr lang="fr-BE" dirty="0" smtClean="0">
                <a:solidFill>
                  <a:schemeClr val="accent1"/>
                </a:solidFill>
              </a:rPr>
              <a:t>Organiser et créer un réseau,</a:t>
            </a:r>
            <a:endParaRPr lang="fr-BE" i="1" dirty="0" smtClean="0">
              <a:solidFill>
                <a:schemeClr val="accent1"/>
              </a:solidFill>
            </a:endParaRPr>
          </a:p>
          <a:p>
            <a:r>
              <a:rPr lang="fr-BE" dirty="0" smtClean="0">
                <a:solidFill>
                  <a:schemeClr val="accent1"/>
                </a:solidFill>
              </a:rPr>
              <a:t>Professionnaliser.</a:t>
            </a:r>
            <a:endParaRPr lang="fr-BE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r-BE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r-BE" dirty="0" smtClean="0">
              <a:solidFill>
                <a:srgbClr val="FF0000"/>
              </a:solidFill>
            </a:endParaRPr>
          </a:p>
          <a:p>
            <a:endParaRPr lang="fr-BE" dirty="0" smtClean="0"/>
          </a:p>
          <a:p>
            <a:endParaRPr lang="fr-BE" dirty="0" smtClean="0"/>
          </a:p>
          <a:p>
            <a:pPr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9563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566</Words>
  <Application>Microsoft Office PowerPoint</Application>
  <PresentationFormat>Affichage à l'écran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Assises culturelles de la Wallonie picarde</vt:lpstr>
      <vt:lpstr>Étapes</vt:lpstr>
      <vt:lpstr>Pourquoi? (1/3)</vt:lpstr>
      <vt:lpstr>Pourquoi? (2/3)</vt:lpstr>
      <vt:lpstr>Pourquoi? (3/3)</vt:lpstr>
      <vt:lpstr>Comment?</vt:lpstr>
      <vt:lpstr>Comment?</vt:lpstr>
      <vt:lpstr>QUOI? (1/4)</vt:lpstr>
      <vt:lpstr>QUOI? (2/4)</vt:lpstr>
      <vt:lpstr>QUOI? (3/4)</vt:lpstr>
      <vt:lpstr>QUOI? (4/4)</vt:lpstr>
      <vt:lpstr>Vers quoi? </vt:lpstr>
      <vt:lpstr>Assises culturelles de la Wallonie picarde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Marie-Hélène Grégoire</dc:creator>
  <cp:lastModifiedBy>Fabienne Leloup</cp:lastModifiedBy>
  <cp:revision>41</cp:revision>
  <dcterms:created xsi:type="dcterms:W3CDTF">2011-09-08T13:32:19Z</dcterms:created>
  <dcterms:modified xsi:type="dcterms:W3CDTF">2013-06-11T15:47:38Z</dcterms:modified>
</cp:coreProperties>
</file>